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5" r:id="rId4"/>
    <p:sldId id="260" r:id="rId5"/>
    <p:sldId id="290" r:id="rId6"/>
    <p:sldId id="272" r:id="rId7"/>
    <p:sldId id="274" r:id="rId8"/>
    <p:sldId id="261" r:id="rId9"/>
    <p:sldId id="270" r:id="rId10"/>
    <p:sldId id="258" r:id="rId11"/>
    <p:sldId id="273" r:id="rId12"/>
    <p:sldId id="276" r:id="rId13"/>
    <p:sldId id="293" r:id="rId14"/>
    <p:sldId id="277" r:id="rId15"/>
    <p:sldId id="280" r:id="rId16"/>
    <p:sldId id="285" r:id="rId17"/>
    <p:sldId id="282" r:id="rId18"/>
    <p:sldId id="283" r:id="rId19"/>
    <p:sldId id="286" r:id="rId20"/>
    <p:sldId id="287" r:id="rId21"/>
    <p:sldId id="291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-1650" y="-11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34DC2-15F6-46C4-AFF5-23D889D55103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B2AB4-816D-47D7-8D60-93A44DE3F4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5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1200" dirty="0" err="1" smtClean="0"/>
              <a:t>Excitatory</a:t>
            </a:r>
            <a:r>
              <a:rPr lang="de-DE" sz="1200" dirty="0" smtClean="0"/>
              <a:t> </a:t>
            </a:r>
            <a:r>
              <a:rPr lang="de-DE" sz="1200" dirty="0" err="1" smtClean="0"/>
              <a:t>synaptic</a:t>
            </a:r>
            <a:r>
              <a:rPr lang="de-DE" sz="1200" dirty="0" smtClean="0"/>
              <a:t> </a:t>
            </a:r>
            <a:r>
              <a:rPr lang="de-DE" sz="1200" dirty="0" err="1" smtClean="0"/>
              <a:t>input</a:t>
            </a:r>
            <a:r>
              <a:rPr lang="de-DE" sz="1200" dirty="0" smtClean="0"/>
              <a:t> </a:t>
            </a:r>
            <a:r>
              <a:rPr lang="de-DE" sz="1200" dirty="0" err="1" smtClean="0"/>
              <a:t>acivates</a:t>
            </a:r>
            <a:r>
              <a:rPr lang="de-DE" sz="1200" dirty="0" smtClean="0"/>
              <a:t> </a:t>
            </a:r>
            <a:r>
              <a:rPr lang="de-DE" sz="1200" dirty="0" err="1" smtClean="0"/>
              <a:t>the</a:t>
            </a:r>
            <a:r>
              <a:rPr lang="de-DE" sz="1200" dirty="0" smtClean="0"/>
              <a:t> </a:t>
            </a:r>
            <a:r>
              <a:rPr lang="de-DE" sz="1200" dirty="0" err="1" smtClean="0"/>
              <a:t>dendrites</a:t>
            </a:r>
            <a:endParaRPr lang="de-DE" sz="1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1200" dirty="0" err="1" smtClean="0"/>
              <a:t>To</a:t>
            </a:r>
            <a:r>
              <a:rPr lang="de-DE" sz="1200" dirty="0" smtClean="0"/>
              <a:t> </a:t>
            </a:r>
            <a:r>
              <a:rPr lang="de-DE" sz="1200" dirty="0" err="1" smtClean="0"/>
              <a:t>be</a:t>
            </a:r>
            <a:r>
              <a:rPr lang="de-DE" sz="1200" dirty="0" smtClean="0"/>
              <a:t> </a:t>
            </a:r>
            <a:r>
              <a:rPr lang="de-DE" sz="1200" dirty="0" err="1" smtClean="0"/>
              <a:t>picked</a:t>
            </a:r>
            <a:r>
              <a:rPr lang="de-DE" sz="1200" dirty="0" smtClean="0"/>
              <a:t> </a:t>
            </a:r>
            <a:r>
              <a:rPr lang="de-DE" sz="1200" dirty="0" err="1" smtClean="0"/>
              <a:t>up</a:t>
            </a:r>
            <a:r>
              <a:rPr lang="de-DE" sz="1200" dirty="0" smtClean="0"/>
              <a:t> </a:t>
            </a:r>
            <a:r>
              <a:rPr lang="de-DE" sz="1200" dirty="0" err="1" smtClean="0"/>
              <a:t>with</a:t>
            </a:r>
            <a:r>
              <a:rPr lang="de-DE" sz="1200" dirty="0" smtClean="0"/>
              <a:t> EEG </a:t>
            </a:r>
            <a:r>
              <a:rPr lang="de-DE" sz="1200" dirty="0" err="1" smtClean="0"/>
              <a:t>thousands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neurons</a:t>
            </a:r>
            <a:r>
              <a:rPr lang="de-DE" sz="1200" dirty="0" smtClean="0"/>
              <a:t> </a:t>
            </a:r>
            <a:r>
              <a:rPr lang="de-DE" sz="1200" dirty="0" err="1" smtClean="0"/>
              <a:t>have</a:t>
            </a:r>
            <a:r>
              <a:rPr lang="de-DE" sz="1200" dirty="0" smtClean="0"/>
              <a:t> </a:t>
            </a:r>
            <a:r>
              <a:rPr lang="de-DE" sz="1200" dirty="0" err="1" smtClean="0"/>
              <a:t>to</a:t>
            </a:r>
            <a:r>
              <a:rPr lang="de-DE" sz="1200" dirty="0" smtClean="0"/>
              <a:t> </a:t>
            </a:r>
            <a:r>
              <a:rPr lang="de-DE" sz="1200" dirty="0" err="1" smtClean="0"/>
              <a:t>be</a:t>
            </a:r>
            <a:r>
              <a:rPr lang="de-DE" sz="1200" dirty="0" smtClean="0"/>
              <a:t> </a:t>
            </a:r>
            <a:r>
              <a:rPr lang="de-DE" sz="1200" dirty="0" err="1" smtClean="0"/>
              <a:t>activated</a:t>
            </a:r>
            <a:r>
              <a:rPr lang="de-DE" sz="1200" dirty="0" smtClean="0"/>
              <a:t> </a:t>
            </a:r>
            <a:r>
              <a:rPr lang="de-DE" sz="1200" dirty="0" err="1" smtClean="0"/>
              <a:t>simultaneously</a:t>
            </a:r>
            <a:endParaRPr lang="de-DE" sz="1200" dirty="0" smtClean="0"/>
          </a:p>
          <a:p>
            <a:r>
              <a:rPr lang="de-DE" sz="1200" dirty="0" smtClean="0">
                <a:sym typeface="Wingdings" panose="05000000000000000000" pitchFamily="2" charset="2"/>
              </a:rPr>
              <a:t> Summation </a:t>
            </a:r>
            <a:r>
              <a:rPr lang="de-DE" sz="1200" dirty="0" err="1" smtClean="0">
                <a:sym typeface="Wingdings" panose="05000000000000000000" pitchFamily="2" charset="2"/>
              </a:rPr>
              <a:t>of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synchronous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activity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of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macrocolumns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of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thousans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of</a:t>
            </a:r>
            <a:r>
              <a:rPr lang="de-DE" sz="1200" dirty="0" smtClean="0">
                <a:sym typeface="Wingdings" panose="05000000000000000000" pitchFamily="2" charset="2"/>
              </a:rPr>
              <a:t>  </a:t>
            </a:r>
            <a:r>
              <a:rPr lang="de-DE" sz="1200" dirty="0" err="1" smtClean="0">
                <a:sym typeface="Wingdings" panose="05000000000000000000" pitchFamily="2" charset="2"/>
              </a:rPr>
              <a:t>spatially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organized</a:t>
            </a:r>
            <a:r>
              <a:rPr lang="de-DE" sz="1200" dirty="0" smtClean="0">
                <a:sym typeface="Wingdings" panose="05000000000000000000" pitchFamily="2" charset="2"/>
              </a:rPr>
              <a:t> large pyramidal </a:t>
            </a:r>
            <a:r>
              <a:rPr lang="de-DE" sz="1200" dirty="0" err="1" smtClean="0">
                <a:sym typeface="Wingdings" panose="05000000000000000000" pitchFamily="2" charset="2"/>
              </a:rPr>
              <a:t>neurons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B2AB4-816D-47D7-8D60-93A44DE3F49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92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D8D6-1B36-40B4-84EC-140CDA26E1D1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26E8-5A49-4FC2-86B4-B825B0D4637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8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D8D6-1B36-40B4-84EC-140CDA26E1D1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26E8-5A49-4FC2-86B4-B825B0D4637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D8D6-1B36-40B4-84EC-140CDA26E1D1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26E8-5A49-4FC2-86B4-B825B0D4637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9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E83989B5-B6A5-47CF-A6EB-F5AB0DA3FF88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155674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D8D6-1B36-40B4-84EC-140CDA26E1D1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26E8-5A49-4FC2-86B4-B825B0D4637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06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D8D6-1B36-40B4-84EC-140CDA26E1D1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26E8-5A49-4FC2-86B4-B825B0D4637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7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D8D6-1B36-40B4-84EC-140CDA26E1D1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26E8-5A49-4FC2-86B4-B825B0D4637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4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D8D6-1B36-40B4-84EC-140CDA26E1D1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26E8-5A49-4FC2-86B4-B825B0D4637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18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D8D6-1B36-40B4-84EC-140CDA26E1D1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26E8-5A49-4FC2-86B4-B825B0D4637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0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D8D6-1B36-40B4-84EC-140CDA26E1D1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26E8-5A49-4FC2-86B4-B825B0D4637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22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D8D6-1B36-40B4-84EC-140CDA26E1D1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26E8-5A49-4FC2-86B4-B825B0D4637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79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D8D6-1B36-40B4-84EC-140CDA26E1D1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26E8-5A49-4FC2-86B4-B825B0D4637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9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ED8D6-1B36-40B4-84EC-140CDA26E1D1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126E8-5A49-4FC2-86B4-B825B0D4637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3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sz="4800" dirty="0" err="1" smtClean="0"/>
              <a:t>Local</a:t>
            </a:r>
            <a:r>
              <a:rPr lang="de-DE" sz="4800" dirty="0" smtClean="0"/>
              <a:t> Field Potential </a:t>
            </a:r>
            <a:r>
              <a:rPr lang="de-DE" sz="4800" dirty="0" err="1" smtClean="0"/>
              <a:t>Recordings</a:t>
            </a:r>
            <a:r>
              <a:rPr lang="de-DE" sz="4800" dirty="0" smtClean="0"/>
              <a:t> and </a:t>
            </a:r>
            <a:r>
              <a:rPr lang="de-DE" sz="4800" dirty="0" err="1" smtClean="0"/>
              <a:t>Pre-processing</a:t>
            </a:r>
            <a:endParaRPr lang="en-US" sz="4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196680"/>
            <a:ext cx="6400800" cy="17526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Esther Florin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4131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47674" y="332656"/>
            <a:ext cx="4824536" cy="1008112"/>
          </a:xfrm>
        </p:spPr>
        <p:txBody>
          <a:bodyPr>
            <a:normAutofit/>
          </a:bodyPr>
          <a:lstStyle/>
          <a:p>
            <a:r>
              <a:rPr lang="de-DE" sz="5400" b="1" dirty="0" smtClean="0"/>
              <a:t>EMG </a:t>
            </a:r>
            <a:r>
              <a:rPr lang="de-DE" sz="5400" b="1" dirty="0" err="1" smtClean="0"/>
              <a:t>Activity</a:t>
            </a:r>
            <a:endParaRPr lang="de-DE" sz="5400" b="1" dirty="0"/>
          </a:p>
        </p:txBody>
      </p:sp>
      <p:pic>
        <p:nvPicPr>
          <p:cNvPr id="4" name="Picture 2" descr="Fig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3488342" cy="447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1445" y="1742611"/>
            <a:ext cx="2088232" cy="9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726537"/>
            <a:ext cx="2099765" cy="124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560990"/>
            <a:ext cx="2088233" cy="1172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5832648" y="1764577"/>
            <a:ext cx="34198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2800" dirty="0" err="1" smtClean="0"/>
              <a:t>Two</a:t>
            </a:r>
            <a:r>
              <a:rPr lang="de-DE" sz="2800" dirty="0" smtClean="0"/>
              <a:t> </a:t>
            </a:r>
            <a:r>
              <a:rPr lang="de-DE" sz="2800" dirty="0" err="1" smtClean="0"/>
              <a:t>surface</a:t>
            </a:r>
            <a:r>
              <a:rPr lang="de-DE" sz="2800" dirty="0"/>
              <a:t> </a:t>
            </a:r>
            <a:r>
              <a:rPr lang="de-DE" sz="2800" dirty="0" err="1"/>
              <a:t>e</a:t>
            </a:r>
            <a:r>
              <a:rPr lang="de-DE" sz="2800" dirty="0" err="1" smtClean="0"/>
              <a:t>lectrodes</a:t>
            </a:r>
            <a:endParaRPr lang="de-DE" sz="2800" dirty="0" smtClean="0"/>
          </a:p>
          <a:p>
            <a:pPr marL="285750" indent="-285750">
              <a:buFont typeface="Wingdings" pitchFamily="2" charset="2"/>
              <a:buChar char="à"/>
            </a:pPr>
            <a:r>
              <a:rPr lang="de-DE" sz="2800" dirty="0" smtClean="0">
                <a:sym typeface="Wingdings" panose="05000000000000000000" pitchFamily="2" charset="2"/>
              </a:rPr>
              <a:t> Recording </a:t>
            </a:r>
            <a:r>
              <a:rPr lang="de-DE" sz="2800" dirty="0" err="1" smtClean="0">
                <a:sym typeface="Wingdings" panose="05000000000000000000" pitchFamily="2" charset="2"/>
              </a:rPr>
              <a:t>of</a:t>
            </a:r>
            <a:r>
              <a:rPr lang="de-DE" sz="2800" dirty="0" smtClean="0">
                <a:sym typeface="Wingdings" panose="05000000000000000000" pitchFamily="2" charset="2"/>
              </a:rPr>
              <a:t> potential  </a:t>
            </a:r>
            <a:r>
              <a:rPr lang="de-DE" sz="2800" dirty="0" err="1" smtClean="0">
                <a:sym typeface="Wingdings" panose="05000000000000000000" pitchFamily="2" charset="2"/>
              </a:rPr>
              <a:t>difference</a:t>
            </a:r>
            <a:endParaRPr lang="de-DE" sz="2800" dirty="0" smtClean="0"/>
          </a:p>
          <a:p>
            <a:pPr marL="285750" indent="-285750">
              <a:buFontTx/>
              <a:buChar char="-"/>
            </a:pPr>
            <a:r>
              <a:rPr lang="de-DE" sz="2800" dirty="0" smtClean="0"/>
              <a:t>Reference </a:t>
            </a:r>
            <a:r>
              <a:rPr lang="de-DE" sz="2800" dirty="0" err="1" smtClean="0"/>
              <a:t>placed</a:t>
            </a:r>
            <a:r>
              <a:rPr lang="de-DE" sz="2800" dirty="0" smtClean="0"/>
              <a:t> on </a:t>
            </a:r>
            <a:r>
              <a:rPr lang="de-DE" sz="2800" dirty="0" err="1" smtClean="0"/>
              <a:t>silent</a:t>
            </a:r>
            <a:r>
              <a:rPr lang="de-DE" sz="2800" dirty="0" smtClean="0"/>
              <a:t> </a:t>
            </a:r>
            <a:r>
              <a:rPr lang="de-DE" sz="2800" dirty="0" err="1" smtClean="0"/>
              <a:t>area</a:t>
            </a:r>
            <a:endParaRPr lang="de-DE" sz="2800" dirty="0" smtClean="0"/>
          </a:p>
          <a:p>
            <a:pPr marL="285750" indent="-285750">
              <a:buFontTx/>
              <a:buChar char="-"/>
            </a:pPr>
            <a:r>
              <a:rPr lang="de-DE" sz="2800" dirty="0" err="1" smtClean="0"/>
              <a:t>Active</a:t>
            </a:r>
            <a:r>
              <a:rPr lang="de-DE" sz="2800" dirty="0" smtClean="0"/>
              <a:t> EMG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placed</a:t>
            </a:r>
            <a:r>
              <a:rPr lang="de-DE" sz="2800" dirty="0" smtClean="0"/>
              <a:t> </a:t>
            </a:r>
            <a:r>
              <a:rPr lang="de-DE" sz="2800" dirty="0" err="1" smtClean="0"/>
              <a:t>over</a:t>
            </a:r>
            <a:r>
              <a:rPr lang="de-DE" sz="2800" dirty="0" smtClean="0"/>
              <a:t> </a:t>
            </a:r>
            <a:r>
              <a:rPr lang="de-DE" sz="2800" dirty="0" err="1" smtClean="0"/>
              <a:t>muscle</a:t>
            </a:r>
            <a:endParaRPr lang="de-DE" sz="2800" dirty="0" smtClean="0"/>
          </a:p>
        </p:txBody>
      </p:sp>
    </p:spTree>
    <p:extLst>
      <p:ext uri="{BB962C8B-B14F-4D97-AF65-F5344CB8AC3E}">
        <p14:creationId xmlns:p14="http://schemas.microsoft.com/office/powerpoint/2010/main" val="103126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Autofit/>
          </a:bodyPr>
          <a:lstStyle/>
          <a:p>
            <a:r>
              <a:rPr lang="de-DE" b="1" dirty="0" smtClean="0"/>
              <a:t>Processing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data</a:t>
            </a:r>
            <a:r>
              <a:rPr lang="de-DE" b="1" dirty="0" smtClean="0"/>
              <a:t> after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recording</a:t>
            </a:r>
            <a:endParaRPr lang="en-US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r>
              <a:rPr lang="de-DE" dirty="0" smtClean="0"/>
              <a:t>Visual </a:t>
            </a:r>
            <a:r>
              <a:rPr lang="de-DE" dirty="0" err="1" smtClean="0"/>
              <a:t>artefact</a:t>
            </a:r>
            <a:r>
              <a:rPr lang="de-DE" dirty="0" smtClean="0"/>
              <a:t> </a:t>
            </a:r>
            <a:r>
              <a:rPr lang="de-DE" dirty="0" err="1" smtClean="0"/>
              <a:t>correction</a:t>
            </a:r>
            <a:endParaRPr lang="de-DE" dirty="0" smtClean="0"/>
          </a:p>
          <a:p>
            <a:r>
              <a:rPr lang="de-DE" dirty="0" smtClean="0"/>
              <a:t>High-pass </a:t>
            </a:r>
            <a:r>
              <a:rPr lang="de-DE" dirty="0" err="1" smtClean="0"/>
              <a:t>fikter</a:t>
            </a:r>
            <a:r>
              <a:rPr lang="de-DE" dirty="0" smtClean="0"/>
              <a:t> (1Hz </a:t>
            </a:r>
            <a:r>
              <a:rPr lang="de-DE" dirty="0" err="1" smtClean="0"/>
              <a:t>or</a:t>
            </a:r>
            <a:r>
              <a:rPr lang="de-DE" dirty="0" smtClean="0"/>
              <a:t> 2 Hz)</a:t>
            </a:r>
          </a:p>
          <a:p>
            <a:r>
              <a:rPr lang="de-DE" dirty="0" smtClean="0"/>
              <a:t>50 Hz </a:t>
            </a:r>
            <a:r>
              <a:rPr lang="de-DE" dirty="0" err="1" smtClean="0"/>
              <a:t>notch</a:t>
            </a:r>
            <a:r>
              <a:rPr lang="de-DE" dirty="0" smtClean="0"/>
              <a:t> </a:t>
            </a:r>
            <a:r>
              <a:rPr lang="de-DE" dirty="0" err="1" smtClean="0"/>
              <a:t>filter</a:t>
            </a:r>
            <a:endParaRPr lang="de-DE" dirty="0" smtClean="0"/>
          </a:p>
          <a:p>
            <a:r>
              <a:rPr lang="de-DE" dirty="0" smtClean="0"/>
              <a:t>Low-pass </a:t>
            </a:r>
            <a:r>
              <a:rPr lang="de-DE" dirty="0" err="1" smtClean="0"/>
              <a:t>filter</a:t>
            </a:r>
            <a:r>
              <a:rPr lang="de-DE" dirty="0" smtClean="0"/>
              <a:t> in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cases</a:t>
            </a:r>
            <a:endParaRPr lang="de-DE" dirty="0" smtClean="0"/>
          </a:p>
          <a:p>
            <a:r>
              <a:rPr lang="de-DE" dirty="0" smtClean="0"/>
              <a:t>Filter </a:t>
            </a:r>
            <a:r>
              <a:rPr lang="de-DE" dirty="0" err="1" smtClean="0"/>
              <a:t>specifications</a:t>
            </a:r>
            <a:r>
              <a:rPr lang="de-DE" dirty="0" smtClean="0"/>
              <a:t>: </a:t>
            </a:r>
            <a:r>
              <a:rPr lang="de-DE" dirty="0" err="1" smtClean="0"/>
              <a:t>usually</a:t>
            </a:r>
            <a:r>
              <a:rPr lang="de-DE" dirty="0" smtClean="0"/>
              <a:t> </a:t>
            </a:r>
            <a:r>
              <a:rPr lang="de-DE" dirty="0" err="1" smtClean="0"/>
              <a:t>Butterworth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order</a:t>
            </a:r>
            <a:r>
              <a:rPr lang="de-DE" dirty="0" smtClean="0"/>
              <a:t> 4 and </a:t>
            </a:r>
            <a:r>
              <a:rPr lang="de-DE" dirty="0" err="1" smtClean="0"/>
              <a:t>phase</a:t>
            </a:r>
            <a:r>
              <a:rPr lang="de-DE" dirty="0" smtClean="0"/>
              <a:t>-neutral</a:t>
            </a:r>
          </a:p>
          <a:p>
            <a:r>
              <a:rPr lang="de-DE" dirty="0" err="1" smtClean="0"/>
              <a:t>Downsampling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(</a:t>
            </a:r>
            <a:r>
              <a:rPr lang="de-DE" dirty="0" err="1" smtClean="0"/>
              <a:t>to</a:t>
            </a:r>
            <a:r>
              <a:rPr lang="de-DE" dirty="0" smtClean="0"/>
              <a:t> 250 Hz) </a:t>
            </a:r>
            <a:r>
              <a:rPr lang="de-DE" dirty="0" err="1" smtClean="0"/>
              <a:t>for</a:t>
            </a:r>
            <a:r>
              <a:rPr lang="de-DE" dirty="0" smtClean="0"/>
              <a:t> Fourier </a:t>
            </a:r>
            <a:r>
              <a:rPr lang="de-DE" dirty="0" err="1" smtClean="0"/>
              <a:t>analysis</a:t>
            </a:r>
            <a:r>
              <a:rPr lang="de-DE" dirty="0" smtClean="0"/>
              <a:t>, not </a:t>
            </a:r>
            <a:r>
              <a:rPr lang="de-DE" dirty="0" err="1" smtClean="0"/>
              <a:t>for</a:t>
            </a:r>
            <a:r>
              <a:rPr lang="de-DE" dirty="0" smtClean="0"/>
              <a:t> AR </a:t>
            </a:r>
            <a:r>
              <a:rPr lang="de-DE" dirty="0" err="1" smtClean="0"/>
              <a:t>modeling</a:t>
            </a:r>
            <a:endParaRPr lang="de-D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21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88640"/>
            <a:ext cx="7010400" cy="1527175"/>
          </a:xfrm>
        </p:spPr>
        <p:txBody>
          <a:bodyPr>
            <a:normAutofit/>
          </a:bodyPr>
          <a:lstStyle/>
          <a:p>
            <a:pPr algn="ctr"/>
            <a:r>
              <a:rPr lang="de-DE" altLang="en-US" b="1" dirty="0">
                <a:latin typeface="Times New Roman" pitchFamily="18" charset="0"/>
              </a:rPr>
              <a:t>Power- </a:t>
            </a:r>
            <a:r>
              <a:rPr lang="de-DE" altLang="en-US" b="1" dirty="0" smtClean="0">
                <a:latin typeface="Times New Roman" pitchFamily="18" charset="0"/>
              </a:rPr>
              <a:t>and </a:t>
            </a:r>
            <a:r>
              <a:rPr lang="de-DE" altLang="en-US" b="1" dirty="0" err="1" smtClean="0">
                <a:latin typeface="Times New Roman" pitchFamily="18" charset="0"/>
              </a:rPr>
              <a:t>Coherence</a:t>
            </a:r>
            <a:endParaRPr lang="de-DE" altLang="en-US" b="1" dirty="0">
              <a:latin typeface="Times New Roman" pitchFamily="18" charset="0"/>
            </a:endParaRPr>
          </a:p>
        </p:txBody>
      </p:sp>
      <p:pic>
        <p:nvPicPr>
          <p:cNvPr id="134157" name="Picture 13" descr="Rohdaten_P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2492375"/>
            <a:ext cx="3092450" cy="2871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4159" name="Picture 15" descr="Power_P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5625" y="2349500"/>
            <a:ext cx="1790700" cy="3529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4161" name="Picture 17" descr="Kohärenz_P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125" y="3667125"/>
            <a:ext cx="1728788" cy="1346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10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EEG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9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EEG</a:t>
            </a:r>
            <a:endParaRPr lang="en-US" b="1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139952" y="1600200"/>
            <a:ext cx="5042148" cy="4525963"/>
          </a:xfrm>
        </p:spPr>
        <p:txBody>
          <a:bodyPr/>
          <a:lstStyle/>
          <a:p>
            <a:r>
              <a:rPr lang="de-DE" dirty="0" smtClean="0"/>
              <a:t>128 </a:t>
            </a:r>
            <a:r>
              <a:rPr lang="de-DE" dirty="0" err="1" smtClean="0"/>
              <a:t>electrodes</a:t>
            </a:r>
            <a:endParaRPr lang="de-DE" dirty="0" smtClean="0"/>
          </a:p>
          <a:p>
            <a:r>
              <a:rPr lang="de-DE" dirty="0" err="1" smtClean="0"/>
              <a:t>Contact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 smtClean="0"/>
              <a:t>conductive</a:t>
            </a:r>
            <a:r>
              <a:rPr lang="de-DE" dirty="0" smtClean="0"/>
              <a:t> </a:t>
            </a:r>
            <a:r>
              <a:rPr lang="de-DE" dirty="0" err="1" smtClean="0"/>
              <a:t>gel</a:t>
            </a:r>
            <a:r>
              <a:rPr lang="de-DE" dirty="0" smtClean="0"/>
              <a:t>/</a:t>
            </a:r>
            <a:r>
              <a:rPr lang="de-DE" dirty="0" err="1" smtClean="0"/>
              <a:t>past</a:t>
            </a:r>
            <a:r>
              <a:rPr lang="en-US" dirty="0" smtClean="0"/>
              <a:t>e</a:t>
            </a:r>
          </a:p>
          <a:p>
            <a:r>
              <a:rPr lang="de-DE" dirty="0" smtClean="0"/>
              <a:t>Research: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electrically</a:t>
            </a:r>
            <a:r>
              <a:rPr lang="de-DE" dirty="0" smtClean="0"/>
              <a:t> </a:t>
            </a:r>
            <a:r>
              <a:rPr lang="de-DE" dirty="0" err="1" smtClean="0"/>
              <a:t>shielded</a:t>
            </a:r>
            <a:r>
              <a:rPr lang="de-DE" dirty="0" smtClean="0"/>
              <a:t> </a:t>
            </a:r>
            <a:r>
              <a:rPr lang="de-DE" dirty="0" err="1" smtClean="0"/>
              <a:t>room</a:t>
            </a:r>
            <a:endParaRPr lang="de-DE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77765" cy="504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5041094"/>
            <a:ext cx="69532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66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Signals </a:t>
            </a:r>
            <a:r>
              <a:rPr lang="de-DE" b="1" dirty="0" err="1" smtClean="0"/>
              <a:t>measured</a:t>
            </a:r>
            <a:r>
              <a:rPr lang="de-DE" b="1" dirty="0" smtClean="0"/>
              <a:t> </a:t>
            </a:r>
            <a:r>
              <a:rPr lang="de-DE" b="1" dirty="0" err="1" smtClean="0"/>
              <a:t>by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EEG</a:t>
            </a:r>
            <a:endParaRPr lang="en-US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7614"/>
            <a:ext cx="45720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/>
          </p:cNvSpPr>
          <p:nvPr/>
        </p:nvSpPr>
        <p:spPr bwMode="auto">
          <a:xfrm>
            <a:off x="48418" y="1655763"/>
            <a:ext cx="9047163" cy="4510088"/>
          </a:xfrm>
          <a:prstGeom prst="rect">
            <a:avLst/>
          </a:prstGeom>
          <a:solidFill>
            <a:srgbClr val="0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3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32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01838"/>
            <a:ext cx="8759825" cy="40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/>
          </p:cNvSpPr>
          <p:nvPr/>
        </p:nvSpPr>
        <p:spPr bwMode="auto">
          <a:xfrm>
            <a:off x="1292225" y="1663700"/>
            <a:ext cx="5318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3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32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700">
                <a:solidFill>
                  <a:srgbClr val="FFFFFF"/>
                </a:solidFill>
                <a:latin typeface="Arial" charset="0"/>
                <a:sym typeface="Arial" charset="0"/>
              </a:rPr>
              <a:t>micro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4333875" y="1663700"/>
            <a:ext cx="533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3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32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700">
                <a:solidFill>
                  <a:srgbClr val="FFFFFF"/>
                </a:solidFill>
                <a:latin typeface="Arial" charset="0"/>
                <a:sym typeface="Arial" charset="0"/>
              </a:rPr>
              <a:t>meso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7278688" y="1663700"/>
            <a:ext cx="6064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3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32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700">
                <a:solidFill>
                  <a:srgbClr val="FFFFFF"/>
                </a:solidFill>
                <a:latin typeface="Arial" charset="0"/>
                <a:sym typeface="Arial" charset="0"/>
              </a:rPr>
              <a:t>macro</a:t>
            </a:r>
          </a:p>
        </p:txBody>
      </p:sp>
      <p:sp>
        <p:nvSpPr>
          <p:cNvPr id="10" name="Rectangle 6"/>
          <p:cNvSpPr>
            <a:spLocks/>
          </p:cNvSpPr>
          <p:nvPr/>
        </p:nvSpPr>
        <p:spPr bwMode="auto">
          <a:xfrm>
            <a:off x="130175" y="1655763"/>
            <a:ext cx="6794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3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32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700">
                <a:solidFill>
                  <a:srgbClr val="FFFFFF"/>
                </a:solidFill>
                <a:latin typeface="Arial" charset="0"/>
                <a:sym typeface="Arial" charset="0"/>
              </a:rPr>
              <a:t>scales:</a:t>
            </a: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1928813" y="1831975"/>
            <a:ext cx="2339975" cy="1588"/>
          </a:xfrm>
          <a:prstGeom prst="line">
            <a:avLst/>
          </a:prstGeom>
          <a:noFill/>
          <a:ln w="9525">
            <a:solidFill>
              <a:srgbClr val="DAC2D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4875213" y="1831975"/>
            <a:ext cx="2339975" cy="1588"/>
          </a:xfrm>
          <a:prstGeom prst="line">
            <a:avLst/>
          </a:prstGeom>
          <a:noFill/>
          <a:ln w="9525">
            <a:solidFill>
              <a:srgbClr val="DAC2D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Rectangle 9"/>
          <p:cNvSpPr>
            <a:spLocks/>
          </p:cNvSpPr>
          <p:nvPr/>
        </p:nvSpPr>
        <p:spPr bwMode="auto">
          <a:xfrm>
            <a:off x="889000" y="6442075"/>
            <a:ext cx="36861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5717" tIns="35717" rIns="76356" bIns="35717" anchor="ctr">
            <a:spAutoFit/>
          </a:bodyPr>
          <a:lstStyle>
            <a:lvl1pPr marL="3175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3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32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>
                <a:latin typeface="Courier New" charset="0"/>
                <a:cs typeface="Courier New" charset="0"/>
                <a:sym typeface="Courier New" charset="0"/>
              </a:rPr>
              <a:t>Baillet et al., IEEE Sig. Proc. Mag., 2001</a:t>
            </a:r>
          </a:p>
        </p:txBody>
      </p:sp>
      <p:sp>
        <p:nvSpPr>
          <p:cNvPr id="14" name="Rectangle 10"/>
          <p:cNvSpPr>
            <a:spLocks/>
          </p:cNvSpPr>
          <p:nvPr/>
        </p:nvSpPr>
        <p:spPr bwMode="auto">
          <a:xfrm>
            <a:off x="5938838" y="2133600"/>
            <a:ext cx="806450" cy="287338"/>
          </a:xfrm>
          <a:prstGeom prst="rect">
            <a:avLst/>
          </a:prstGeom>
          <a:solidFill>
            <a:srgbClr val="0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3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32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35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3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990600"/>
          </a:xfrm>
        </p:spPr>
        <p:txBody>
          <a:bodyPr/>
          <a:lstStyle/>
          <a:p>
            <a:r>
              <a:rPr lang="de-DE" altLang="en-US" smtClean="0"/>
              <a:t>Cleaning of the data</a:t>
            </a:r>
            <a:endParaRPr lang="en-US" altLang="en-US" smtClean="0"/>
          </a:p>
        </p:txBody>
      </p:sp>
      <p:sp>
        <p:nvSpPr>
          <p:cNvPr id="20483" name="Inhaltsplatzhalter 4"/>
          <p:cNvSpPr>
            <a:spLocks noGrp="1"/>
          </p:cNvSpPr>
          <p:nvPr>
            <p:ph sz="quarter" idx="1"/>
          </p:nvPr>
        </p:nvSpPr>
        <p:spPr>
          <a:xfrm>
            <a:off x="457200" y="1586632"/>
            <a:ext cx="8229600" cy="4938712"/>
          </a:xfrm>
        </p:spPr>
        <p:txBody>
          <a:bodyPr/>
          <a:lstStyle/>
          <a:p>
            <a:r>
              <a:rPr lang="de-DE" altLang="en-US" dirty="0" err="1" smtClean="0"/>
              <a:t>Marking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contaminated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parts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bad</a:t>
            </a:r>
            <a:endParaRPr lang="de-DE" altLang="en-US" dirty="0" smtClean="0"/>
          </a:p>
          <a:p>
            <a:r>
              <a:rPr lang="de-DE" altLang="en-US" dirty="0" smtClean="0"/>
              <a:t>Eye-blink, </a:t>
            </a:r>
            <a:r>
              <a:rPr lang="de-DE" altLang="en-US" dirty="0" err="1" smtClean="0"/>
              <a:t>cardiac</a:t>
            </a:r>
            <a:r>
              <a:rPr lang="de-DE" altLang="en-US" dirty="0" smtClean="0"/>
              <a:t>, and </a:t>
            </a:r>
            <a:r>
              <a:rPr lang="de-DE" altLang="en-US" dirty="0" err="1" smtClean="0"/>
              <a:t>saccade</a:t>
            </a:r>
            <a:r>
              <a:rPr lang="de-DE" altLang="en-US" dirty="0" smtClean="0"/>
              <a:t>: </a:t>
            </a:r>
            <a:r>
              <a:rPr lang="de-DE" altLang="en-US" dirty="0" err="1" smtClean="0"/>
              <a:t>correction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through</a:t>
            </a:r>
            <a:r>
              <a:rPr lang="de-DE" altLang="en-US" dirty="0" smtClean="0"/>
              <a:t> ICA </a:t>
            </a:r>
            <a:r>
              <a:rPr lang="de-DE" altLang="en-US" dirty="0" err="1" smtClean="0"/>
              <a:t>or</a:t>
            </a:r>
            <a:r>
              <a:rPr lang="de-DE" altLang="en-US" dirty="0" smtClean="0"/>
              <a:t> SSP</a:t>
            </a:r>
          </a:p>
          <a:p>
            <a:r>
              <a:rPr lang="de-DE" altLang="en-US" dirty="0" err="1" smtClean="0"/>
              <a:t>Excluding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sensors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6536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3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990600"/>
          </a:xfrm>
        </p:spPr>
        <p:txBody>
          <a:bodyPr/>
          <a:lstStyle/>
          <a:p>
            <a:r>
              <a:rPr lang="de-DE" altLang="en-US" smtClean="0"/>
              <a:t>Eye Movements</a:t>
            </a:r>
            <a:endParaRPr lang="en-US" altLang="en-US" smtClean="0"/>
          </a:p>
        </p:txBody>
      </p:sp>
      <p:pic>
        <p:nvPicPr>
          <p:cNvPr id="17411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08685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Inhaltsplatzhalter 16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5054600"/>
            <a:ext cx="2482850" cy="1824038"/>
          </a:xfrm>
        </p:spPr>
      </p:pic>
      <p:pic>
        <p:nvPicPr>
          <p:cNvPr id="17413" name="Grafi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5049838"/>
            <a:ext cx="233045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49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3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990600"/>
          </a:xfrm>
        </p:spPr>
        <p:txBody>
          <a:bodyPr/>
          <a:lstStyle/>
          <a:p>
            <a:r>
              <a:rPr lang="de-DE" altLang="en-US" smtClean="0"/>
              <a:t>Cardiac and muscle artefacts</a:t>
            </a:r>
            <a:endParaRPr lang="en-US" altLang="en-US" smtClean="0"/>
          </a:p>
        </p:txBody>
      </p:sp>
      <p:pic>
        <p:nvPicPr>
          <p:cNvPr id="18435" name="Inhaltsplatzhalt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06925" y="1357313"/>
            <a:ext cx="4319588" cy="3679825"/>
          </a:xfrm>
        </p:spPr>
      </p:pic>
      <p:pic>
        <p:nvPicPr>
          <p:cNvPr id="18436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341438"/>
            <a:ext cx="432117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4841875"/>
            <a:ext cx="27463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95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388938" y="1343025"/>
            <a:ext cx="8458200" cy="5181600"/>
          </a:xfrm>
        </p:spPr>
        <p:txBody>
          <a:bodyPr/>
          <a:lstStyle/>
          <a:p>
            <a:pPr marL="0" indent="0">
              <a:buFont typeface="Wingdings 3" pitchFamily="18" charset="2"/>
              <a:buNone/>
              <a:defRPr/>
            </a:pPr>
            <a:r>
              <a:rPr lang="en-CA" dirty="0" smtClean="0"/>
              <a:t>Signal-Space Projection </a:t>
            </a:r>
            <a:r>
              <a:rPr lang="en-CA" dirty="0"/>
              <a:t>(SSP)</a:t>
            </a:r>
          </a:p>
          <a:p>
            <a:pPr>
              <a:defRPr/>
            </a:pPr>
            <a:endParaRPr lang="en-CA" dirty="0" smtClean="0"/>
          </a:p>
        </p:txBody>
      </p:sp>
      <p:sp>
        <p:nvSpPr>
          <p:cNvPr id="21507" name="Title 4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Pre-processing	  			      Cleaning</a:t>
            </a:r>
            <a:endParaRPr lang="en-CA" altLang="en-US" smtClean="0"/>
          </a:p>
        </p:txBody>
      </p:sp>
      <p:pic>
        <p:nvPicPr>
          <p:cNvPr id="2150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3546475"/>
            <a:ext cx="177958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own Arrow 8"/>
          <p:cNvSpPr/>
          <p:nvPr/>
        </p:nvSpPr>
        <p:spPr bwMode="auto">
          <a:xfrm rot="16200000">
            <a:off x="3027362" y="3910013"/>
            <a:ext cx="341313" cy="757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151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4306888"/>
            <a:ext cx="1778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5068888"/>
            <a:ext cx="1778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8938" y="2782888"/>
            <a:ext cx="2354262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CA" sz="1600" dirty="0">
                <a:solidFill>
                  <a:schemeClr val="accent6">
                    <a:lumMod val="50000"/>
                  </a:schemeClr>
                </a:solidFill>
              </a:rPr>
              <a:t>Detect artifacts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CA" sz="1600" dirty="0">
                <a:solidFill>
                  <a:schemeClr val="accent6">
                    <a:lumMod val="50000"/>
                  </a:schemeClr>
                </a:solidFill>
              </a:rPr>
              <a:t>Concatenate epochs</a:t>
            </a:r>
          </a:p>
          <a:p>
            <a:pPr>
              <a:defRPr/>
            </a:pPr>
            <a:endParaRPr lang="en-CA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819400" y="3825875"/>
            <a:ext cx="6048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1600" dirty="0">
                <a:solidFill>
                  <a:schemeClr val="accent6">
                    <a:lumMod val="50000"/>
                  </a:schemeClr>
                </a:solidFill>
              </a:rPr>
              <a:t>PCA</a:t>
            </a:r>
          </a:p>
          <a:p>
            <a:pPr>
              <a:defRPr/>
            </a:pPr>
            <a:endParaRPr lang="en-CA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578225" y="2478088"/>
            <a:ext cx="1984375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1600" dirty="0">
                <a:solidFill>
                  <a:schemeClr val="accent6">
                    <a:lumMod val="50000"/>
                  </a:schemeClr>
                </a:solidFill>
              </a:rPr>
              <a:t>Spatial components</a:t>
            </a:r>
          </a:p>
          <a:p>
            <a:pPr>
              <a:defRPr/>
            </a:pPr>
            <a:endParaRPr lang="en-CA" sz="1600" dirty="0"/>
          </a:p>
        </p:txBody>
      </p:sp>
      <p:pic>
        <p:nvPicPr>
          <p:cNvPr id="215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46388"/>
            <a:ext cx="15240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4138613"/>
            <a:ext cx="1519237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5426075"/>
            <a:ext cx="1519238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own Arrow 16"/>
          <p:cNvSpPr/>
          <p:nvPr/>
        </p:nvSpPr>
        <p:spPr bwMode="auto">
          <a:xfrm rot="16200000">
            <a:off x="5658643" y="3945732"/>
            <a:ext cx="341313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172200" y="3495675"/>
            <a:ext cx="2743200" cy="2030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CA" dirty="0">
                <a:solidFill>
                  <a:schemeClr val="accent6">
                    <a:lumMod val="50000"/>
                  </a:schemeClr>
                </a:solidFill>
              </a:rPr>
              <a:t>Select components</a:t>
            </a:r>
            <a:br>
              <a:rPr lang="en-CA" dirty="0">
                <a:solidFill>
                  <a:schemeClr val="accent6">
                    <a:lumMod val="50000"/>
                  </a:schemeClr>
                </a:solidFill>
              </a:rPr>
            </a:br>
            <a:endParaRPr lang="en-CA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CA" dirty="0">
                <a:solidFill>
                  <a:schemeClr val="accent6">
                    <a:lumMod val="50000"/>
                  </a:schemeClr>
                </a:solidFill>
              </a:rPr>
              <a:t>Compute projectors</a:t>
            </a:r>
            <a:br>
              <a:rPr lang="en-CA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CA" dirty="0">
                <a:solidFill>
                  <a:schemeClr val="accent6">
                    <a:lumMod val="50000"/>
                  </a:schemeClr>
                </a:solidFill>
              </a:rPr>
              <a:t>(linear operator)</a:t>
            </a:r>
            <a:br>
              <a:rPr lang="en-CA" dirty="0">
                <a:solidFill>
                  <a:schemeClr val="accent6">
                    <a:lumMod val="50000"/>
                  </a:schemeClr>
                </a:solidFill>
              </a:rPr>
            </a:br>
            <a:endParaRPr lang="en-CA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CA" dirty="0">
                <a:solidFill>
                  <a:schemeClr val="accent6">
                    <a:lumMod val="50000"/>
                  </a:schemeClr>
                </a:solidFill>
              </a:rPr>
              <a:t>Apply to EEG/MEG</a:t>
            </a:r>
          </a:p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284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992888" cy="1008112"/>
          </a:xfrm>
        </p:spPr>
        <p:txBody>
          <a:bodyPr>
            <a:noAutofit/>
          </a:bodyPr>
          <a:lstStyle/>
          <a:p>
            <a:r>
              <a:rPr lang="de-DE" b="1" dirty="0" smtClean="0"/>
              <a:t> Intraoperative Recording System</a:t>
            </a:r>
            <a:endParaRPr lang="de-DE" b="1" dirty="0"/>
          </a:p>
        </p:txBody>
      </p:sp>
      <p:pic>
        <p:nvPicPr>
          <p:cNvPr id="5" name="Picture 4" descr="ISIS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80112" y="1175512"/>
            <a:ext cx="3096344" cy="4970925"/>
          </a:xfrm>
          <a:prstGeom prst="rect">
            <a:avLst/>
          </a:prstGeom>
          <a:noFill/>
          <a:ln/>
        </p:spPr>
      </p:pic>
      <p:sp>
        <p:nvSpPr>
          <p:cNvPr id="9" name="Rechteck 8"/>
          <p:cNvSpPr/>
          <p:nvPr/>
        </p:nvSpPr>
        <p:spPr>
          <a:xfrm>
            <a:off x="611560" y="1537317"/>
            <a:ext cx="46805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de-DE" sz="3000" dirty="0" smtClean="0"/>
              <a:t>ISIS MER-System </a:t>
            </a:r>
            <a:r>
              <a:rPr lang="de-DE" sz="3000" dirty="0" err="1" smtClean="0"/>
              <a:t>with</a:t>
            </a:r>
            <a:r>
              <a:rPr lang="de-DE" sz="3000" dirty="0" smtClean="0"/>
              <a:t> </a:t>
            </a:r>
            <a:r>
              <a:rPr lang="de-DE" sz="3000" dirty="0" err="1" smtClean="0"/>
              <a:t>up</a:t>
            </a:r>
            <a:r>
              <a:rPr lang="de-DE" sz="3000" dirty="0" smtClean="0"/>
              <a:t> </a:t>
            </a:r>
            <a:r>
              <a:rPr lang="de-DE" sz="3000" dirty="0" err="1" smtClean="0"/>
              <a:t>to</a:t>
            </a:r>
            <a:r>
              <a:rPr lang="de-DE" sz="3000" dirty="0" smtClean="0"/>
              <a:t> 5 </a:t>
            </a:r>
            <a:r>
              <a:rPr lang="de-DE" sz="3000" dirty="0" err="1" smtClean="0"/>
              <a:t>combined</a:t>
            </a:r>
            <a:r>
              <a:rPr lang="de-DE" sz="3000" dirty="0" smtClean="0"/>
              <a:t> </a:t>
            </a:r>
            <a:r>
              <a:rPr lang="de-DE" sz="3000" dirty="0" err="1" smtClean="0"/>
              <a:t>micro</a:t>
            </a:r>
            <a:r>
              <a:rPr lang="de-DE" sz="3000" dirty="0" smtClean="0"/>
              <a:t>-/ </a:t>
            </a:r>
            <a:r>
              <a:rPr lang="de-DE" sz="3000" dirty="0" err="1" smtClean="0"/>
              <a:t>macroelectrodes</a:t>
            </a:r>
            <a:endParaRPr lang="de-DE" sz="3000" dirty="0" smtClean="0"/>
          </a:p>
          <a:p>
            <a:endParaRPr lang="de-DE" sz="3000" dirty="0" smtClean="0"/>
          </a:p>
          <a:p>
            <a:pPr>
              <a:buFontTx/>
              <a:buChar char="-"/>
            </a:pPr>
            <a:r>
              <a:rPr lang="de-DE" sz="3000" dirty="0" smtClean="0"/>
              <a:t> </a:t>
            </a:r>
            <a:r>
              <a:rPr lang="de-DE" sz="3000" dirty="0" err="1"/>
              <a:t>S</a:t>
            </a:r>
            <a:r>
              <a:rPr lang="de-DE" sz="3000" dirty="0" err="1" smtClean="0"/>
              <a:t>imultaneous</a:t>
            </a:r>
            <a:r>
              <a:rPr lang="de-DE" sz="3000" dirty="0" smtClean="0"/>
              <a:t> </a:t>
            </a:r>
            <a:r>
              <a:rPr lang="de-DE" sz="3000" dirty="0" err="1" smtClean="0"/>
              <a:t>recording</a:t>
            </a:r>
            <a:r>
              <a:rPr lang="de-DE" sz="3000" dirty="0" smtClean="0"/>
              <a:t> </a:t>
            </a:r>
            <a:r>
              <a:rPr lang="de-DE" sz="3000" dirty="0" err="1" smtClean="0"/>
              <a:t>of</a:t>
            </a:r>
            <a:r>
              <a:rPr lang="de-DE" sz="3000" dirty="0" smtClean="0"/>
              <a:t> EMGs </a:t>
            </a:r>
            <a:r>
              <a:rPr lang="de-DE" sz="3000" dirty="0" err="1" smtClean="0"/>
              <a:t>from</a:t>
            </a:r>
            <a:r>
              <a:rPr lang="de-DE" sz="3000" dirty="0" smtClean="0"/>
              <a:t> </a:t>
            </a:r>
            <a:r>
              <a:rPr lang="de-DE" sz="3000" dirty="0" err="1" smtClean="0"/>
              <a:t>the</a:t>
            </a:r>
            <a:r>
              <a:rPr lang="de-DE" sz="3000" dirty="0" smtClean="0"/>
              <a:t> </a:t>
            </a:r>
            <a:r>
              <a:rPr lang="de-DE" sz="3000" dirty="0" err="1" smtClean="0"/>
              <a:t>opposite</a:t>
            </a:r>
            <a:r>
              <a:rPr lang="de-DE" sz="3000" dirty="0" smtClean="0"/>
              <a:t> </a:t>
            </a:r>
            <a:r>
              <a:rPr lang="de-DE" sz="3000" dirty="0" err="1" smtClean="0"/>
              <a:t>side</a:t>
            </a:r>
            <a:r>
              <a:rPr lang="de-DE" sz="3000" dirty="0"/>
              <a:t> </a:t>
            </a:r>
            <a:r>
              <a:rPr lang="de-DE" sz="3000" dirty="0" err="1" smtClean="0"/>
              <a:t>compared</a:t>
            </a:r>
            <a:r>
              <a:rPr lang="de-DE" sz="3000" dirty="0" smtClean="0"/>
              <a:t> </a:t>
            </a:r>
            <a:r>
              <a:rPr lang="de-DE" sz="3000" dirty="0" err="1" smtClean="0"/>
              <a:t>to</a:t>
            </a:r>
            <a:r>
              <a:rPr lang="de-DE" sz="3000" dirty="0" smtClean="0"/>
              <a:t> </a:t>
            </a:r>
            <a:r>
              <a:rPr lang="de-DE" sz="3000" dirty="0" err="1" smtClean="0"/>
              <a:t>the</a:t>
            </a:r>
            <a:r>
              <a:rPr lang="de-DE" sz="3000" dirty="0" smtClean="0"/>
              <a:t> </a:t>
            </a:r>
            <a:r>
              <a:rPr lang="de-DE" sz="3000" dirty="0" err="1" smtClean="0"/>
              <a:t>micro-recordings</a:t>
            </a:r>
            <a:endParaRPr lang="de-DE" sz="3000" dirty="0" smtClean="0"/>
          </a:p>
        </p:txBody>
      </p:sp>
    </p:spTree>
    <p:extLst>
      <p:ext uri="{BB962C8B-B14F-4D97-AF65-F5344CB8AC3E}">
        <p14:creationId xmlns:p14="http://schemas.microsoft.com/office/powerpoint/2010/main" val="110912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Pre-processing	  			      Cleaning</a:t>
            </a:r>
            <a:endParaRPr lang="en-CA" alt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598613"/>
            <a:ext cx="8229600" cy="4938712"/>
          </a:xfrm>
        </p:spPr>
        <p:txBody>
          <a:bodyPr/>
          <a:lstStyle/>
          <a:p>
            <a:r>
              <a:rPr lang="en-CA" altLang="en-US" smtClean="0"/>
              <a:t>Example: Cardiac artifact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8" y="2411413"/>
            <a:ext cx="262572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2406650"/>
            <a:ext cx="2430462" cy="186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8" y="4545013"/>
            <a:ext cx="2603500" cy="183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4545013"/>
            <a:ext cx="2430462" cy="183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2411413"/>
            <a:ext cx="2551112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4545013"/>
            <a:ext cx="2525713" cy="183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8" name="TextBox 4"/>
          <p:cNvSpPr txBox="1">
            <a:spLocks noChangeArrowheads="1"/>
          </p:cNvSpPr>
          <p:nvPr/>
        </p:nvSpPr>
        <p:spPr bwMode="auto">
          <a:xfrm>
            <a:off x="76200" y="3173413"/>
            <a:ext cx="979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3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32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latin typeface="Arial" charset="0"/>
              </a:rPr>
              <a:t>Original</a:t>
            </a:r>
          </a:p>
        </p:txBody>
      </p:sp>
      <p:sp>
        <p:nvSpPr>
          <p:cNvPr id="22539" name="TextBox 13"/>
          <p:cNvSpPr txBox="1">
            <a:spLocks noChangeArrowheads="1"/>
          </p:cNvSpPr>
          <p:nvPr/>
        </p:nvSpPr>
        <p:spPr bwMode="auto">
          <a:xfrm>
            <a:off x="304800" y="5230813"/>
            <a:ext cx="646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3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3200">
                <a:solidFill>
                  <a:schemeClr val="tx2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latin typeface="Arial" charset="0"/>
              </a:rPr>
              <a:t>SSP</a:t>
            </a:r>
          </a:p>
        </p:txBody>
      </p:sp>
      <p:sp>
        <p:nvSpPr>
          <p:cNvPr id="15" name="Down Arrow 14"/>
          <p:cNvSpPr/>
          <p:nvPr/>
        </p:nvSpPr>
        <p:spPr bwMode="auto">
          <a:xfrm>
            <a:off x="7199313" y="4087813"/>
            <a:ext cx="341312" cy="796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Down Arrow 15"/>
          <p:cNvSpPr/>
          <p:nvPr/>
        </p:nvSpPr>
        <p:spPr bwMode="auto">
          <a:xfrm>
            <a:off x="4795838" y="4087813"/>
            <a:ext cx="341312" cy="796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Down Arrow 16"/>
          <p:cNvSpPr/>
          <p:nvPr/>
        </p:nvSpPr>
        <p:spPr bwMode="auto">
          <a:xfrm>
            <a:off x="2211388" y="4071938"/>
            <a:ext cx="341312" cy="796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1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8000" b="1" dirty="0" err="1" smtClean="0"/>
              <a:t>Thank</a:t>
            </a:r>
            <a:r>
              <a:rPr lang="de-DE" sz="8000" b="1" dirty="0" smtClean="0"/>
              <a:t> </a:t>
            </a:r>
            <a:r>
              <a:rPr lang="de-DE" sz="8000" b="1" dirty="0" err="1" smtClean="0"/>
              <a:t>you</a:t>
            </a:r>
            <a:r>
              <a:rPr lang="de-DE" sz="8000" b="1" dirty="0"/>
              <a:t>!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419305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Technical Details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600" b="1" dirty="0" err="1" smtClean="0"/>
              <a:t>Macroelectrode</a:t>
            </a:r>
            <a:endParaRPr lang="en-US" sz="3600" b="1" dirty="0" smtClean="0"/>
          </a:p>
          <a:p>
            <a:r>
              <a:rPr lang="en-US" dirty="0" smtClean="0"/>
              <a:t>diameter </a:t>
            </a:r>
            <a:r>
              <a:rPr lang="en-US" dirty="0" err="1" smtClean="0"/>
              <a:t>macroelectrode</a:t>
            </a:r>
            <a:r>
              <a:rPr lang="en-US" dirty="0" smtClean="0"/>
              <a:t> 800 </a:t>
            </a:r>
            <a:r>
              <a:rPr lang="el-GR" dirty="0" smtClean="0"/>
              <a:t>μ</a:t>
            </a:r>
            <a:r>
              <a:rPr lang="en-US" dirty="0" smtClean="0"/>
              <a:t>m</a:t>
            </a:r>
          </a:p>
          <a:p>
            <a:r>
              <a:rPr lang="en-US" dirty="0" smtClean="0"/>
              <a:t>impedance 1 k</a:t>
            </a:r>
            <a:r>
              <a:rPr lang="el-GR" dirty="0" smtClean="0"/>
              <a:t> Ω</a:t>
            </a:r>
            <a:endParaRPr lang="de-DE" dirty="0" smtClean="0"/>
          </a:p>
          <a:p>
            <a:r>
              <a:rPr lang="en-US" dirty="0" smtClean="0"/>
              <a:t>LFP and EMG signals band- pass filtered 0.5 Hz -1 kHz</a:t>
            </a:r>
          </a:p>
          <a:p>
            <a:r>
              <a:rPr lang="en-US" dirty="0" err="1"/>
              <a:t>P</a:t>
            </a:r>
            <a:r>
              <a:rPr lang="en-US" dirty="0" err="1" smtClean="0"/>
              <a:t>reamplified</a:t>
            </a:r>
            <a:r>
              <a:rPr lang="en-US" dirty="0" smtClean="0"/>
              <a:t> with gains of 2000 and 200, respectively</a:t>
            </a:r>
          </a:p>
          <a:p>
            <a:r>
              <a:rPr lang="en-US" dirty="0"/>
              <a:t>S</a:t>
            </a:r>
            <a:r>
              <a:rPr lang="en-US" dirty="0" smtClean="0"/>
              <a:t>ampling rate 2.5 kHz with a resolution of 12 bits.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en-US" sz="3100" b="1" dirty="0"/>
              <a:t>M</a:t>
            </a:r>
            <a:r>
              <a:rPr lang="en-US" sz="3100" b="1" dirty="0" smtClean="0"/>
              <a:t>icroelectrode</a:t>
            </a:r>
            <a:r>
              <a:rPr lang="en-US" dirty="0" smtClean="0"/>
              <a:t> </a:t>
            </a:r>
          </a:p>
          <a:p>
            <a:r>
              <a:rPr lang="en-US" dirty="0" smtClean="0"/>
              <a:t>Tip is made of tungsten</a:t>
            </a:r>
          </a:p>
          <a:p>
            <a:r>
              <a:rPr lang="de-DE" dirty="0" smtClean="0"/>
              <a:t>Diameter 4</a:t>
            </a:r>
            <a:r>
              <a:rPr lang="el-GR" dirty="0" smtClean="0"/>
              <a:t> μ</a:t>
            </a:r>
            <a:r>
              <a:rPr lang="en-US" dirty="0" smtClean="0"/>
              <a:t>m</a:t>
            </a:r>
          </a:p>
          <a:p>
            <a:r>
              <a:rPr lang="en-US" dirty="0" smtClean="0"/>
              <a:t>Impedance 1–2 M</a:t>
            </a:r>
            <a:r>
              <a:rPr lang="el-GR" dirty="0" smtClean="0"/>
              <a:t>Ω</a:t>
            </a:r>
            <a:endParaRPr lang="en-US" dirty="0" smtClean="0"/>
          </a:p>
          <a:p>
            <a:r>
              <a:rPr lang="en-US" dirty="0" smtClean="0"/>
              <a:t>Filtered 250 Hz -10 kHz </a:t>
            </a:r>
          </a:p>
          <a:p>
            <a:r>
              <a:rPr lang="en-US" dirty="0" err="1"/>
              <a:t>P</a:t>
            </a:r>
            <a:r>
              <a:rPr lang="en-US" dirty="0" err="1" smtClean="0"/>
              <a:t>reamplified</a:t>
            </a:r>
            <a:r>
              <a:rPr lang="en-US" dirty="0" smtClean="0"/>
              <a:t> by a factor of 20,000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55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3" name="Rectangle 5"/>
          <p:cNvSpPr>
            <a:spLocks noGrp="1" noChangeArrowheads="1"/>
          </p:cNvSpPr>
          <p:nvPr>
            <p:ph type="title"/>
          </p:nvPr>
        </p:nvSpPr>
        <p:spPr>
          <a:xfrm>
            <a:off x="1331913" y="115888"/>
            <a:ext cx="7010400" cy="1527175"/>
          </a:xfrm>
        </p:spPr>
        <p:txBody>
          <a:bodyPr>
            <a:normAutofit/>
          </a:bodyPr>
          <a:lstStyle/>
          <a:p>
            <a:pPr algn="ctr"/>
            <a:r>
              <a:rPr lang="en-US" altLang="en-US" b="1" dirty="0" smtClean="0">
                <a:latin typeface="Times New Roman" pitchFamily="18" charset="0"/>
              </a:rPr>
              <a:t>Configuration</a:t>
            </a:r>
            <a:r>
              <a:rPr lang="de-DE" altLang="en-US" b="1" dirty="0" smtClean="0">
                <a:latin typeface="Times New Roman" pitchFamily="18" charset="0"/>
              </a:rPr>
              <a:t> </a:t>
            </a:r>
            <a:r>
              <a:rPr lang="de-DE" altLang="en-US" b="1" dirty="0" err="1" smtClean="0">
                <a:latin typeface="Times New Roman" pitchFamily="18" charset="0"/>
              </a:rPr>
              <a:t>of</a:t>
            </a:r>
            <a:r>
              <a:rPr lang="de-DE" altLang="en-US" b="1" dirty="0" smtClean="0">
                <a:latin typeface="Times New Roman" pitchFamily="18" charset="0"/>
              </a:rPr>
              <a:t> </a:t>
            </a:r>
            <a:r>
              <a:rPr lang="de-DE" altLang="en-US" b="1" dirty="0" err="1" smtClean="0">
                <a:latin typeface="Times New Roman" pitchFamily="18" charset="0"/>
              </a:rPr>
              <a:t>electrodes</a:t>
            </a:r>
            <a:endParaRPr lang="de-DE" altLang="en-US" b="1" dirty="0">
              <a:latin typeface="Times New Roman" pitchFamily="18" charset="0"/>
            </a:endParaRPr>
          </a:p>
        </p:txBody>
      </p:sp>
      <p:pic>
        <p:nvPicPr>
          <p:cNvPr id="15053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0813" y="1528763"/>
            <a:ext cx="6391275" cy="492442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40764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4" name="Rectangle 8"/>
          <p:cNvSpPr>
            <a:spLocks noGrp="1" noChangeArrowheads="1"/>
          </p:cNvSpPr>
          <p:nvPr>
            <p:ph type="title"/>
          </p:nvPr>
        </p:nvSpPr>
        <p:spPr>
          <a:xfrm>
            <a:off x="755576" y="466725"/>
            <a:ext cx="7539112" cy="441325"/>
          </a:xfrm>
        </p:spPr>
        <p:txBody>
          <a:bodyPr>
            <a:noAutofit/>
          </a:bodyPr>
          <a:lstStyle/>
          <a:p>
            <a:r>
              <a:rPr lang="de-DE" altLang="en-US" b="1" dirty="0" err="1" smtClean="0"/>
              <a:t>Electrode</a:t>
            </a:r>
            <a:r>
              <a:rPr lang="de-DE" altLang="en-US" b="1" dirty="0" smtClean="0"/>
              <a:t> </a:t>
            </a:r>
            <a:r>
              <a:rPr lang="de-DE" altLang="en-US" b="1" dirty="0" err="1" smtClean="0"/>
              <a:t>specification</a:t>
            </a:r>
            <a:r>
              <a:rPr lang="de-DE" altLang="en-US" b="1" dirty="0" smtClean="0"/>
              <a:t> </a:t>
            </a:r>
            <a:endParaRPr lang="de-DE" altLang="en-US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5292080" y="5123191"/>
            <a:ext cx="4038600" cy="2337123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Microelectrode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Tungsten Tip</a:t>
            </a:r>
          </a:p>
          <a:p>
            <a:r>
              <a:rPr lang="en-US" sz="1800" dirty="0" smtClean="0"/>
              <a:t>Impedance 1-2 M</a:t>
            </a:r>
            <a:r>
              <a:rPr lang="el-GR" sz="1800" dirty="0" smtClean="0"/>
              <a:t>Ω</a:t>
            </a:r>
            <a:endParaRPr lang="en-US" sz="1800" dirty="0" smtClean="0"/>
          </a:p>
          <a:p>
            <a:r>
              <a:rPr lang="en-US" sz="1800" dirty="0" smtClean="0"/>
              <a:t>Filtered 250 Hz -10 kHz </a:t>
            </a:r>
          </a:p>
          <a:p>
            <a:r>
              <a:rPr lang="en-US" sz="1800" dirty="0" err="1" smtClean="0"/>
              <a:t>Preamplified</a:t>
            </a:r>
            <a:r>
              <a:rPr lang="en-US" sz="1800" dirty="0" smtClean="0"/>
              <a:t> by a factor of 20,000</a:t>
            </a:r>
          </a:p>
          <a:p>
            <a:endParaRPr lang="en-US" dirty="0"/>
          </a:p>
        </p:txBody>
      </p:sp>
      <p:pic>
        <p:nvPicPr>
          <p:cNvPr id="9" name="Picture 4" descr="MikroMakro_bearbeit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124744"/>
            <a:ext cx="7632848" cy="3784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Inhaltsplatzhalter 2"/>
          <p:cNvSpPr txBox="1">
            <a:spLocks/>
          </p:cNvSpPr>
          <p:nvPr/>
        </p:nvSpPr>
        <p:spPr>
          <a:xfrm>
            <a:off x="-1" y="5123191"/>
            <a:ext cx="911403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 err="1" smtClean="0"/>
              <a:t>Macroelectrode</a:t>
            </a:r>
            <a:endParaRPr lang="en-US" sz="1800" b="1" dirty="0" smtClean="0"/>
          </a:p>
          <a:p>
            <a:r>
              <a:rPr lang="en-US" sz="1800" dirty="0" smtClean="0"/>
              <a:t>Impedance 1 k</a:t>
            </a:r>
            <a:r>
              <a:rPr lang="el-GR" sz="1800" dirty="0" smtClean="0"/>
              <a:t>Ω</a:t>
            </a:r>
            <a:endParaRPr lang="de-DE" sz="1800" dirty="0" smtClean="0"/>
          </a:p>
          <a:p>
            <a:r>
              <a:rPr lang="en-US" sz="1800" dirty="0" smtClean="0"/>
              <a:t>LFP and EMG band- pass filtered 0.5 Hz -1 kHz</a:t>
            </a:r>
          </a:p>
          <a:p>
            <a:r>
              <a:rPr lang="en-US" sz="1800" dirty="0" err="1" smtClean="0"/>
              <a:t>Preamplified</a:t>
            </a:r>
            <a:r>
              <a:rPr lang="en-US" sz="1800" dirty="0" smtClean="0"/>
              <a:t> with gains of 2000 and 200</a:t>
            </a:r>
          </a:p>
          <a:p>
            <a:r>
              <a:rPr lang="en-US" sz="1800" dirty="0" smtClean="0"/>
              <a:t>Sampling rate 2.5 kHz with a resolution of 12 bits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96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00" name="Rectangle 8"/>
          <p:cNvSpPr>
            <a:spLocks noGrp="1" noChangeArrowheads="1"/>
          </p:cNvSpPr>
          <p:nvPr>
            <p:ph type="title"/>
          </p:nvPr>
        </p:nvSpPr>
        <p:spPr>
          <a:xfrm>
            <a:off x="971600" y="404664"/>
            <a:ext cx="7381875" cy="441325"/>
          </a:xfrm>
        </p:spPr>
        <p:txBody>
          <a:bodyPr>
            <a:normAutofit fontScale="90000"/>
          </a:bodyPr>
          <a:lstStyle/>
          <a:p>
            <a:r>
              <a:rPr lang="de-DE" altLang="en-US" b="1" dirty="0" smtClean="0"/>
              <a:t>Recording in </a:t>
            </a:r>
            <a:r>
              <a:rPr lang="de-DE" altLang="en-US" b="1" dirty="0" err="1" smtClean="0"/>
              <a:t>the</a:t>
            </a:r>
            <a:r>
              <a:rPr lang="de-DE" altLang="en-US" b="1" dirty="0" smtClean="0"/>
              <a:t> STN</a:t>
            </a:r>
            <a:endParaRPr lang="de-DE" altLang="en-US" b="1" dirty="0"/>
          </a:p>
        </p:txBody>
      </p:sp>
      <p:pic>
        <p:nvPicPr>
          <p:cNvPr id="212999" name="Picture 7" descr="Hirnschnitt_ABB_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2235" y="1188443"/>
            <a:ext cx="4464050" cy="3328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1124744"/>
            <a:ext cx="2142663" cy="1800200"/>
          </a:xfrm>
          <a:prstGeom prst="rect">
            <a:avLst/>
          </a:prstGeom>
        </p:spPr>
      </p:pic>
      <p:pic>
        <p:nvPicPr>
          <p:cNvPr id="212996" name="Picture 4" descr="STN-Elektroden-Schnitthöhen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3137144"/>
            <a:ext cx="3348037" cy="3743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4" name="Gerade Verbindung mit Pfeil 3"/>
          <p:cNvCxnSpPr/>
          <p:nvPr/>
        </p:nvCxnSpPr>
        <p:spPr>
          <a:xfrm>
            <a:off x="3414091" y="1628800"/>
            <a:ext cx="504056" cy="0"/>
          </a:xfrm>
          <a:prstGeom prst="straightConnector1">
            <a:avLst/>
          </a:prstGeom>
          <a:ln w="53975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002" name="Text Box 10"/>
          <p:cNvSpPr txBox="1">
            <a:spLocks noChangeArrowheads="1"/>
          </p:cNvSpPr>
          <p:nvPr/>
        </p:nvSpPr>
        <p:spPr bwMode="auto">
          <a:xfrm>
            <a:off x="4283967" y="5415815"/>
            <a:ext cx="54006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 altLang="en-US" sz="2800" dirty="0"/>
              <a:t> </a:t>
            </a:r>
            <a:r>
              <a:rPr lang="de-DE" altLang="en-US" sz="2800" dirty="0" err="1" smtClean="0"/>
              <a:t>up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to</a:t>
            </a:r>
            <a:r>
              <a:rPr lang="de-DE" altLang="en-US" sz="2800" dirty="0" smtClean="0"/>
              <a:t> 5 parallel </a:t>
            </a:r>
            <a:r>
              <a:rPr lang="de-DE" altLang="en-US" sz="2800" dirty="0" err="1" smtClean="0"/>
              <a:t>electrodes</a:t>
            </a:r>
            <a:endParaRPr lang="de-DE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3863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Microelectrode</a:t>
            </a:r>
            <a:r>
              <a:rPr lang="de-DE" b="1" dirty="0" smtClean="0"/>
              <a:t> </a:t>
            </a:r>
            <a:r>
              <a:rPr lang="de-DE" b="1" dirty="0" err="1" smtClean="0"/>
              <a:t>recording</a:t>
            </a:r>
            <a:endParaRPr lang="en-US" b="1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93" t="16595" r="13780" b="31920"/>
          <a:stretch/>
        </p:blipFill>
        <p:spPr>
          <a:xfrm>
            <a:off x="-860076" y="1162363"/>
            <a:ext cx="9006543" cy="1547446"/>
          </a:xfrm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32749" y="5292568"/>
            <a:ext cx="80438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Identification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of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typical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discharge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pattern</a:t>
            </a:r>
            <a:endParaRPr lang="de-DE" altLang="en-US" sz="2400" dirty="0"/>
          </a:p>
          <a:p>
            <a:pPr eaLnBrk="1" hangingPunct="1">
              <a:buFontTx/>
              <a:buChar char="•"/>
            </a:pP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Identification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of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termor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cells</a:t>
            </a:r>
            <a:r>
              <a:rPr lang="de-DE" altLang="en-US" sz="2400" dirty="0" smtClean="0"/>
              <a:t>, </a:t>
            </a:r>
            <a:r>
              <a:rPr lang="de-DE" altLang="en-US" sz="2400" dirty="0" err="1" smtClean="0"/>
              <a:t>touch</a:t>
            </a:r>
            <a:r>
              <a:rPr lang="de-DE" altLang="en-US" sz="2400" dirty="0" smtClean="0"/>
              <a:t> sensitive </a:t>
            </a:r>
            <a:r>
              <a:rPr lang="de-DE" altLang="en-US" sz="2400" dirty="0" err="1" smtClean="0"/>
              <a:t>cells</a:t>
            </a:r>
            <a:endParaRPr lang="de-DE" altLang="en-US" sz="2400" dirty="0" smtClean="0"/>
          </a:p>
          <a:p>
            <a:pPr eaLnBrk="1" hangingPunct="1">
              <a:buFontTx/>
              <a:buChar char="•"/>
            </a:pPr>
            <a:r>
              <a:rPr lang="de-DE" altLang="en-US" sz="2400" dirty="0"/>
              <a:t> </a:t>
            </a:r>
            <a:r>
              <a:rPr lang="de-DE" altLang="en-US" sz="2400" dirty="0" err="1" smtClean="0"/>
              <a:t>Determintation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of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the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entry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into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the</a:t>
            </a:r>
            <a:r>
              <a:rPr lang="de-DE" altLang="en-US" sz="2400" dirty="0" smtClean="0"/>
              <a:t> STN (in </a:t>
            </a:r>
            <a:r>
              <a:rPr lang="de-DE" altLang="en-US" sz="2400" dirty="0" err="1" smtClean="0"/>
              <a:t>the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case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of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Parkinson‘s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disease</a:t>
            </a:r>
            <a:r>
              <a:rPr lang="de-DE" altLang="en-US" sz="2400" dirty="0" smtClean="0"/>
              <a:t>)</a:t>
            </a:r>
            <a:endParaRPr lang="de-DE" altLang="en-US" sz="2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1" r="11707" b="17316"/>
          <a:stretch/>
        </p:blipFill>
        <p:spPr>
          <a:xfrm>
            <a:off x="107577" y="2835315"/>
            <a:ext cx="8073462" cy="2414954"/>
          </a:xfrm>
          <a:prstGeom prst="rect">
            <a:avLst/>
          </a:prstGeom>
        </p:spPr>
      </p:pic>
      <p:cxnSp>
        <p:nvCxnSpPr>
          <p:cNvPr id="7" name="Gerade Verbindung 6"/>
          <p:cNvCxnSpPr/>
          <p:nvPr/>
        </p:nvCxnSpPr>
        <p:spPr>
          <a:xfrm>
            <a:off x="6732240" y="2420888"/>
            <a:ext cx="144016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7236296" y="2453135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 sec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101116" y="1700808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Non-STN</a:t>
            </a:r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332749" y="3673460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28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Rohdaten_allei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1475656" y="1556792"/>
            <a:ext cx="5832475" cy="1957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Macroelectrode</a:t>
            </a:r>
            <a:r>
              <a:rPr lang="de-DE" b="1" dirty="0" smtClean="0"/>
              <a:t> Recording</a:t>
            </a:r>
            <a:endParaRPr lang="en-US" b="1" dirty="0"/>
          </a:p>
        </p:txBody>
      </p:sp>
      <p:sp>
        <p:nvSpPr>
          <p:cNvPr id="4" name="Text Box 8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2060848"/>
            <a:ext cx="8229600" cy="491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 altLang="en-US" sz="2800" dirty="0" smtClean="0"/>
          </a:p>
          <a:p>
            <a:endParaRPr lang="de-DE" altLang="en-US" sz="2800" dirty="0"/>
          </a:p>
          <a:p>
            <a:r>
              <a:rPr lang="de-DE" altLang="en-US" sz="2800" dirty="0" err="1" smtClean="0"/>
              <a:t>Local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field</a:t>
            </a:r>
            <a:r>
              <a:rPr lang="de-DE" altLang="en-US" sz="2800" dirty="0" smtClean="0"/>
              <a:t> potential (LFP)</a:t>
            </a:r>
          </a:p>
          <a:p>
            <a:r>
              <a:rPr lang="de-DE" altLang="en-US" sz="2800" dirty="0" smtClean="0"/>
              <a:t>Summation </a:t>
            </a:r>
            <a:r>
              <a:rPr lang="de-DE" altLang="en-US" sz="2800" dirty="0" err="1" smtClean="0"/>
              <a:t>of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excitatory</a:t>
            </a:r>
            <a:r>
              <a:rPr lang="de-DE" altLang="en-US" sz="2800" dirty="0" smtClean="0"/>
              <a:t> and </a:t>
            </a:r>
            <a:r>
              <a:rPr lang="de-DE" altLang="en-US" sz="2800" dirty="0" err="1" smtClean="0"/>
              <a:t>inhibitory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postsynaptic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potentials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of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various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neurons</a:t>
            </a:r>
            <a:endParaRPr lang="de-DE" altLang="en-US" sz="2800" dirty="0" smtClean="0"/>
          </a:p>
          <a:p>
            <a:r>
              <a:rPr lang="de-DE" altLang="en-US" sz="2800" dirty="0" smtClean="0"/>
              <a:t>Recording </a:t>
            </a:r>
            <a:r>
              <a:rPr lang="de-DE" altLang="en-US" sz="2800" dirty="0" err="1" smtClean="0"/>
              <a:t>from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tissue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surroundig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the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electrode</a:t>
            </a:r>
            <a:endParaRPr lang="de-DE" altLang="en-US" sz="2800" dirty="0" smtClean="0"/>
          </a:p>
          <a:p>
            <a:r>
              <a:rPr lang="de-DE" altLang="en-US" sz="2800" dirty="0" err="1" smtClean="0"/>
              <a:t>Up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to</a:t>
            </a:r>
            <a:r>
              <a:rPr lang="de-DE" altLang="en-US" sz="2800" dirty="0" smtClean="0"/>
              <a:t> 250 </a:t>
            </a:r>
            <a:r>
              <a:rPr lang="el-GR" altLang="en-US" sz="2800" dirty="0" smtClean="0"/>
              <a:t>μ</a:t>
            </a:r>
            <a:r>
              <a:rPr lang="de-DE" altLang="en-US" sz="2800" dirty="0" smtClean="0"/>
              <a:t>m </a:t>
            </a:r>
            <a:r>
              <a:rPr lang="de-DE" altLang="en-US" sz="2800" dirty="0" err="1" smtClean="0"/>
              <a:t>around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the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electrode</a:t>
            </a:r>
            <a:r>
              <a:rPr lang="de-DE" altLang="en-US" sz="2800" dirty="0" smtClean="0"/>
              <a:t> (</a:t>
            </a:r>
            <a:r>
              <a:rPr lang="de-DE" altLang="en-US" sz="2800" dirty="0" err="1" smtClean="0"/>
              <a:t>Katzner</a:t>
            </a:r>
            <a:r>
              <a:rPr lang="de-DE" altLang="en-US" sz="2800" dirty="0" smtClean="0"/>
              <a:t> et al. 2009) </a:t>
            </a:r>
          </a:p>
          <a:p>
            <a:r>
              <a:rPr lang="de-DE" altLang="en-US" sz="2800" dirty="0" smtClean="0"/>
              <a:t>But in </a:t>
            </a:r>
            <a:r>
              <a:rPr lang="de-DE" altLang="en-US" sz="2800" dirty="0" err="1" smtClean="0"/>
              <a:t>our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setting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the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electrode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is</a:t>
            </a:r>
            <a:r>
              <a:rPr lang="de-DE" altLang="en-US" sz="2800" dirty="0" smtClean="0"/>
              <a:t> larger </a:t>
            </a:r>
            <a:r>
              <a:rPr lang="de-DE" altLang="en-US" sz="2800" dirty="0" smtClean="0">
                <a:sym typeface="Wingdings" panose="05000000000000000000" pitchFamily="2" charset="2"/>
              </a:rPr>
              <a:t> </a:t>
            </a:r>
            <a:r>
              <a:rPr lang="de-DE" altLang="en-US" sz="2800" dirty="0" err="1" smtClean="0">
                <a:sym typeface="Wingdings" panose="05000000000000000000" pitchFamily="2" charset="2"/>
              </a:rPr>
              <a:t>likely</a:t>
            </a:r>
            <a:r>
              <a:rPr lang="de-DE" altLang="en-US" sz="2800" dirty="0" smtClean="0">
                <a:sym typeface="Wingdings" panose="05000000000000000000" pitchFamily="2" charset="2"/>
              </a:rPr>
              <a:t> larger </a:t>
            </a:r>
            <a:r>
              <a:rPr lang="de-DE" altLang="en-US" sz="2800" dirty="0" err="1" smtClean="0">
                <a:sym typeface="Wingdings" panose="05000000000000000000" pitchFamily="2" charset="2"/>
              </a:rPr>
              <a:t>recording</a:t>
            </a:r>
            <a:r>
              <a:rPr lang="de-DE" altLang="en-US" sz="2800" dirty="0" smtClean="0">
                <a:sym typeface="Wingdings" panose="05000000000000000000" pitchFamily="2" charset="2"/>
              </a:rPr>
              <a:t> </a:t>
            </a:r>
            <a:r>
              <a:rPr lang="de-DE" altLang="en-US" sz="2800" dirty="0" err="1" smtClean="0">
                <a:sym typeface="Wingdings" panose="05000000000000000000" pitchFamily="2" charset="2"/>
              </a:rPr>
              <a:t>diameter</a:t>
            </a:r>
            <a:endParaRPr lang="de-DE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4111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7" name="Rectangle 5"/>
          <p:cNvSpPr>
            <a:spLocks noGrp="1" noChangeArrowheads="1"/>
          </p:cNvSpPr>
          <p:nvPr>
            <p:ph type="title"/>
          </p:nvPr>
        </p:nvSpPr>
        <p:spPr>
          <a:xfrm>
            <a:off x="107505" y="476250"/>
            <a:ext cx="8568952" cy="441325"/>
          </a:xfrm>
        </p:spPr>
        <p:txBody>
          <a:bodyPr>
            <a:noAutofit/>
          </a:bodyPr>
          <a:lstStyle/>
          <a:p>
            <a:r>
              <a:rPr lang="de-DE" altLang="en-US" b="1" dirty="0"/>
              <a:t>Intraoperative </a:t>
            </a:r>
            <a:r>
              <a:rPr lang="de-DE" altLang="en-US" b="1" dirty="0" err="1" smtClean="0"/>
              <a:t>test</a:t>
            </a:r>
            <a:r>
              <a:rPr lang="de-DE" altLang="en-US" b="1" dirty="0" smtClean="0"/>
              <a:t> </a:t>
            </a:r>
            <a:r>
              <a:rPr lang="de-DE" altLang="en-US" b="1" dirty="0" err="1" smtClean="0"/>
              <a:t>stimulation</a:t>
            </a:r>
            <a:endParaRPr lang="de-DE" altLang="en-US" b="1" dirty="0"/>
          </a:p>
        </p:txBody>
      </p:sp>
      <p:sp>
        <p:nvSpPr>
          <p:cNvPr id="223239" name="Text Box 7"/>
          <p:cNvSpPr txBox="1">
            <a:spLocks noChangeArrowheads="1"/>
          </p:cNvSpPr>
          <p:nvPr/>
        </p:nvSpPr>
        <p:spPr bwMode="auto">
          <a:xfrm>
            <a:off x="5940425" y="5876925"/>
            <a:ext cx="320357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de-DE" altLang="en-US" sz="1200" i="1" dirty="0"/>
              <a:t>Krauss &amp; Volkmann,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de-DE" altLang="en-US" sz="1200" i="1" dirty="0"/>
              <a:t>Tiefe Hirnstimulation, 2004</a:t>
            </a:r>
          </a:p>
        </p:txBody>
      </p:sp>
      <p:pic>
        <p:nvPicPr>
          <p:cNvPr id="223240" name="Picture 8" descr="STN-StimN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628775"/>
            <a:ext cx="7489825" cy="41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02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Final Medtronic Elektrode</a:t>
            </a:r>
            <a:endParaRPr lang="en-US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3657897"/>
            <a:ext cx="8147248" cy="2651423"/>
          </a:xfrm>
        </p:spPr>
        <p:txBody>
          <a:bodyPr/>
          <a:lstStyle/>
          <a:p>
            <a:r>
              <a:rPr lang="de-DE" dirty="0" smtClean="0"/>
              <a:t>Resistance &lt; 100 </a:t>
            </a:r>
            <a:r>
              <a:rPr lang="el-GR" dirty="0" smtClean="0"/>
              <a:t>Ω</a:t>
            </a:r>
            <a:endParaRPr lang="de-DE" dirty="0" smtClean="0"/>
          </a:p>
          <a:p>
            <a:r>
              <a:rPr lang="de-DE" dirty="0" smtClean="0"/>
              <a:t>Platinum-iridium </a:t>
            </a:r>
            <a:endParaRPr lang="en-US" dirty="0"/>
          </a:p>
        </p:txBody>
      </p:sp>
      <p:pic>
        <p:nvPicPr>
          <p:cNvPr id="5" name="Picture 17" descr="DBS-Modell-ST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261" y="1509216"/>
            <a:ext cx="5984577" cy="19655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42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</Words>
  <Application>Microsoft Office PowerPoint</Application>
  <PresentationFormat>Bildschirmpräsentation (4:3)</PresentationFormat>
  <Paragraphs>103</Paragraphs>
  <Slides>22</Slides>
  <Notes>1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Larissa</vt:lpstr>
      <vt:lpstr>Local Field Potential Recordings and Pre-processing</vt:lpstr>
      <vt:lpstr> Intraoperative Recording System</vt:lpstr>
      <vt:lpstr>Configuration of electrodes</vt:lpstr>
      <vt:lpstr>Electrode specification </vt:lpstr>
      <vt:lpstr>Recording in the STN</vt:lpstr>
      <vt:lpstr>Microelectrode recording</vt:lpstr>
      <vt:lpstr>Macroelectrode Recording</vt:lpstr>
      <vt:lpstr>Intraoperative test stimulation</vt:lpstr>
      <vt:lpstr>Final Medtronic Elektrode</vt:lpstr>
      <vt:lpstr>EMG Activity</vt:lpstr>
      <vt:lpstr>Processing of the data after the recording</vt:lpstr>
      <vt:lpstr>Power- and Coherence</vt:lpstr>
      <vt:lpstr>EEG</vt:lpstr>
      <vt:lpstr>EEG</vt:lpstr>
      <vt:lpstr>Signals measured by the EEG</vt:lpstr>
      <vt:lpstr>Cleaning of the data</vt:lpstr>
      <vt:lpstr>Eye Movements</vt:lpstr>
      <vt:lpstr>Cardiac and muscle artefacts</vt:lpstr>
      <vt:lpstr>Pre-processing            Cleaning</vt:lpstr>
      <vt:lpstr>Pre-processing            Cleaning</vt:lpstr>
      <vt:lpstr>PowerPoint-Präsentation</vt:lpstr>
      <vt:lpstr>Technical Details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EF</dc:creator>
  <cp:lastModifiedBy>EF</cp:lastModifiedBy>
  <cp:revision>30</cp:revision>
  <dcterms:created xsi:type="dcterms:W3CDTF">2014-11-24T08:48:35Z</dcterms:created>
  <dcterms:modified xsi:type="dcterms:W3CDTF">2015-01-26T13:15:56Z</dcterms:modified>
</cp:coreProperties>
</file>